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48" r:id="rId5"/>
    <p:sldId id="849" r:id="rId6"/>
    <p:sldId id="861" r:id="rId7"/>
    <p:sldId id="851" r:id="rId8"/>
    <p:sldId id="860" r:id="rId9"/>
    <p:sldId id="862" r:id="rId10"/>
    <p:sldId id="863" r:id="rId11"/>
    <p:sldId id="864" r:id="rId12"/>
    <p:sldId id="865" r:id="rId13"/>
    <p:sldId id="84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0F"/>
    <a:srgbClr val="EBF1F5"/>
    <a:srgbClr val="0B3C5D"/>
    <a:srgbClr val="0087AF"/>
    <a:srgbClr val="C4820E"/>
    <a:srgbClr val="D9B079"/>
    <a:srgbClr val="F8F8F8"/>
    <a:srgbClr val="3C5A9B"/>
    <a:srgbClr val="1AB2E8"/>
    <a:srgbClr val="00A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702" autoAdjust="0"/>
    <p:restoredTop sz="96210" autoAdjust="0"/>
  </p:normalViewPr>
  <p:slideViewPr>
    <p:cSldViewPr snapToGrid="0" snapToObjects="1">
      <p:cViewPr varScale="1">
        <p:scale>
          <a:sx n="148" d="100"/>
          <a:sy n="148" d="100"/>
        </p:scale>
        <p:origin x="132" y="528"/>
      </p:cViewPr>
      <p:guideLst>
        <p:guide orient="horz" pos="56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2864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D077C0-8469-6F48-8BF6-2A8D7A11475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C4820E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4337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B3C5D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A51480-9DFA-1B4E-9FE6-394E44DE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232"/>
            <a:ext cx="8229600" cy="339447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188" indent="0">
              <a:buNone/>
              <a:defRPr sz="1100"/>
            </a:lvl2pPr>
            <a:lvl3pPr marL="914377" indent="0">
              <a:buNone/>
              <a:defRPr sz="11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8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 marL="1828755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8" indent="0">
              <a:buNone/>
              <a:defRPr sz="1600"/>
            </a:lvl2pPr>
            <a:lvl3pPr marL="914377" indent="0">
              <a:buNone/>
              <a:defRPr sz="1400"/>
            </a:lvl3pPr>
            <a:lvl4pPr marL="1371566" indent="0">
              <a:buNone/>
              <a:defRPr sz="1200"/>
            </a:lvl4pPr>
            <a:lvl5pPr marL="1828755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BBA9BB5C-9778-0349-8CB0-95797A58EF2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8163" y="957263"/>
            <a:ext cx="3879851" cy="3634553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lang="en-US" sz="1100" b="0" i="0" u="none" strike="noStrike" smtClean="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Cum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sociis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natoque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penatibus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et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magnis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dis parturient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montes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nascetur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ridiculus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mus.</a:t>
            </a:r>
          </a:p>
          <a:p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quam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felis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ultricies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pellentesque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pretium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sem.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Nulla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consequat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quis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Donec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pede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fringilla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vel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aliquet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nec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vulputate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arcu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In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enim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justo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rhoncus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ut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imperdiet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a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E28194C-2F17-EB4B-ADAB-47EE61276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7901" y="957263"/>
            <a:ext cx="3898899" cy="3651580"/>
          </a:xfr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D9E848-65CF-8343-BFAC-2CC484635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1" y="957263"/>
            <a:ext cx="3878263" cy="3634553"/>
          </a:xfrm>
        </p:spPr>
        <p:txBody>
          <a:bodyPr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3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115" y="957263"/>
            <a:ext cx="3898900" cy="3651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FE985-45EA-DF45-8E6C-76EA9BEB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B75653-D23A-BD45-800E-BEBA7B631B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122BA1D7-A75E-1541-8CA4-1D1AE9314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7901" y="957265"/>
            <a:ext cx="3898900" cy="20441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9F28D851-2883-114C-B3E7-6FD07E695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115" y="957265"/>
            <a:ext cx="3898900" cy="20441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0144E-C97F-684F-A4D1-7404958641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7525" y="3434304"/>
            <a:ext cx="8169275" cy="817562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Caption text</a:t>
            </a:r>
          </a:p>
        </p:txBody>
      </p:sp>
    </p:spTree>
    <p:extLst>
      <p:ext uri="{BB962C8B-B14F-4D97-AF65-F5344CB8AC3E}">
        <p14:creationId xmlns:p14="http://schemas.microsoft.com/office/powerpoint/2010/main" val="325615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E0714-0CE1-CE4A-B2A9-E10D7596D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0349-2A37-204F-B8D2-4980D4E7957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72A8FB-60ED-9343-9672-357F1FCF4D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513433"/>
            <a:ext cx="7772400" cy="1102519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TITLES/SECTION BREAKS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1169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89793"/>
            <a:ext cx="2133600" cy="458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1" y="4586450"/>
            <a:ext cx="3918857" cy="458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California Department of Conservation | </a:t>
            </a:r>
            <a:r>
              <a:rPr lang="en-US" sz="600" i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conservation.ca.gov</a:t>
            </a:r>
            <a:endParaRPr lang="en-US" sz="6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43B34-3185-154D-9352-CA67682B065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16499" y="-106825"/>
            <a:ext cx="1417320" cy="9163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51A0E3-7E74-A546-92CF-96E3D4A53C0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094581"/>
            <a:ext cx="9144000" cy="0"/>
          </a:xfrm>
          <a:prstGeom prst="line">
            <a:avLst/>
          </a:prstGeom>
          <a:ln w="101600" cmpd="sng">
            <a:solidFill>
              <a:srgbClr val="C482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68" r:id="rId4"/>
    <p:sldLayoutId id="2147483671" r:id="rId5"/>
    <p:sldLayoutId id="2147483669" r:id="rId6"/>
    <p:sldLayoutId id="2147483670" r:id="rId7"/>
    <p:sldLayoutId id="2147483660" r:id="rId8"/>
    <p:sldLayoutId id="2147483672" r:id="rId9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Lora" pitchFamily="2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afeyoutube.net/w/KJ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feyoutube.net/w/KJM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GCSimHiFND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usgs.gov/media/images/landslides-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afeyoutube.net/w/KJ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C5874D-ACB6-CD4D-AA4A-81D8E37E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4" y="234354"/>
            <a:ext cx="3437387" cy="2222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725" y="2190395"/>
            <a:ext cx="7064913" cy="79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40000"/>
              </a:lnSpc>
            </a:pPr>
            <a:r>
              <a:rPr lang="en-US" sz="3600" b="1" dirty="0">
                <a:solidFill>
                  <a:srgbClr val="C4820E"/>
                </a:solidFill>
                <a:latin typeface="Lora" pitchFamily="2" charset="77"/>
                <a:cs typeface="Raleway"/>
              </a:rPr>
              <a:t>Landslides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8725" y="2953105"/>
            <a:ext cx="6619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Lesson 1: Modeling Landslides</a:t>
            </a:r>
          </a:p>
        </p:txBody>
      </p:sp>
    </p:spTree>
    <p:extLst>
      <p:ext uri="{BB962C8B-B14F-4D97-AF65-F5344CB8AC3E}">
        <p14:creationId xmlns:p14="http://schemas.microsoft.com/office/powerpoint/2010/main" val="23822692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10</a:t>
            </a:fld>
            <a:endParaRPr lang="en-US" dirty="0"/>
          </a:p>
        </p:txBody>
      </p:sp>
      <p:sp>
        <p:nvSpPr>
          <p:cNvPr id="34" name="Shape 1833"/>
          <p:cNvSpPr/>
          <p:nvPr/>
        </p:nvSpPr>
        <p:spPr>
          <a:xfrm>
            <a:off x="0" y="2"/>
            <a:ext cx="9144000" cy="5148969"/>
          </a:xfrm>
          <a:prstGeom prst="rect">
            <a:avLst/>
          </a:prstGeom>
          <a:solidFill>
            <a:srgbClr val="EBF1F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sz="3200" dirty="0">
              <a:latin typeface="Raleway"/>
              <a:cs typeface="Raleway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1101" y="1872784"/>
            <a:ext cx="7221801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3600" b="1" dirty="0">
                <a:solidFill>
                  <a:srgbClr val="0B3C5D"/>
                </a:solidFill>
                <a:latin typeface="Lora" pitchFamily="2" charset="77"/>
                <a:cs typeface="Raleway"/>
              </a:rPr>
              <a:t>THANK YOU</a:t>
            </a:r>
            <a:endParaRPr lang="en-US" sz="700" b="1" dirty="0">
              <a:solidFill>
                <a:srgbClr val="0B3C5D"/>
              </a:solidFill>
              <a:latin typeface="Lora" pitchFamily="2" charset="77"/>
              <a:cs typeface="Raleway"/>
            </a:endParaRPr>
          </a:p>
          <a:p>
            <a:pPr algn="ctr"/>
            <a:r>
              <a:rPr lang="en-US" dirty="0">
                <a:solidFill>
                  <a:srgbClr val="0B3C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615D7-3056-FF4E-A22C-029E21BA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00" y="439428"/>
            <a:ext cx="2926599" cy="18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1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7AC6-683A-4B3E-93C8-FA9235F3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754418"/>
          </a:xfrm>
        </p:spPr>
        <p:txBody>
          <a:bodyPr>
            <a:noAutofit/>
          </a:bodyPr>
          <a:lstStyle/>
          <a:p>
            <a:r>
              <a:rPr lang="en-US" sz="4000" dirty="0"/>
              <a:t>Guiding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2D9ED-B296-4971-8C93-D4116264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E80A-C34E-4E6E-9093-4090FF2A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people prepare for the effects of the changing landscape on property?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9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7345-952A-4022-86E9-91BA7A8F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2" y="130725"/>
            <a:ext cx="7126025" cy="909507"/>
          </a:xfrm>
        </p:spPr>
        <p:txBody>
          <a:bodyPr>
            <a:noAutofit/>
          </a:bodyPr>
          <a:lstStyle/>
          <a:p>
            <a:r>
              <a:rPr lang="en" sz="3200" dirty="0"/>
              <a:t>Pacific Coast Highway Landslide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81AEF-7703-4C74-8A36-0923C42A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73BFB-66E0-4F3D-9659-91CE2532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22" y="936042"/>
            <a:ext cx="3816178" cy="29458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Make observations and think about any questions you have about your observations.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do your observations relate to the question below?</a:t>
            </a:r>
          </a:p>
          <a:p>
            <a:endParaRPr lang="en-US" dirty="0"/>
          </a:p>
        </p:txBody>
      </p:sp>
      <p:pic>
        <p:nvPicPr>
          <p:cNvPr id="5" name="Google Shape;192;p16">
            <a:hlinkClick r:id="rId2"/>
            <a:extLst>
              <a:ext uri="{FF2B5EF4-FFF2-40B4-BE49-F238E27FC236}">
                <a16:creationId xmlns:a16="http://schemas.microsoft.com/office/drawing/2014/main" id="{59679158-6FB8-443E-B86E-EB7C41D3BA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92" y="902730"/>
            <a:ext cx="3918146" cy="2741991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2367C-DE78-47AD-A2F0-54B2E53FCD64}"/>
              </a:ext>
            </a:extLst>
          </p:cNvPr>
          <p:cNvSpPr txBox="1"/>
          <p:nvPr/>
        </p:nvSpPr>
        <p:spPr>
          <a:xfrm>
            <a:off x="149618" y="3988152"/>
            <a:ext cx="8825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How can people prepare for the effects of the changing landscape on property?</a:t>
            </a:r>
          </a:p>
        </p:txBody>
      </p:sp>
    </p:spTree>
    <p:extLst>
      <p:ext uri="{BB962C8B-B14F-4D97-AF65-F5344CB8AC3E}">
        <p14:creationId xmlns:p14="http://schemas.microsoft.com/office/powerpoint/2010/main" val="396575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EC82D-0528-4833-9D63-3CCA80EB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589793"/>
            <a:ext cx="2133600" cy="458713"/>
          </a:xfrm>
        </p:spPr>
        <p:txBody>
          <a:bodyPr/>
          <a:lstStyle/>
          <a:p>
            <a:fld id="{D60D1EDE-7116-2443-9BDD-368CE5B37660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3832D-F8E9-4BD8-9761-59C43B06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6810"/>
            <a:ext cx="8229600" cy="3782176"/>
          </a:xfrm>
        </p:spPr>
        <p:txBody>
          <a:bodyPr>
            <a:normAutofit/>
          </a:bodyPr>
          <a:lstStyle/>
          <a:p>
            <a:pPr algn="ctr"/>
            <a:r>
              <a:rPr lang="en" sz="3600" dirty="0"/>
              <a:t>Where do  Landslides occur in California?</a:t>
            </a:r>
            <a:endParaRPr lang="en-US" sz="3600" dirty="0"/>
          </a:p>
        </p:txBody>
      </p:sp>
      <p:pic>
        <p:nvPicPr>
          <p:cNvPr id="6" name="Google Shape;201;p17">
            <a:extLst>
              <a:ext uri="{FF2B5EF4-FFF2-40B4-BE49-F238E27FC236}">
                <a16:creationId xmlns:a16="http://schemas.microsoft.com/office/drawing/2014/main" id="{C9A2E330-348C-4613-ABD6-8E906D1AC8C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680519"/>
            <a:ext cx="2133601" cy="297617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8" name="Google Shape;192;p16">
            <a:hlinkClick r:id="rId3"/>
            <a:extLst>
              <a:ext uri="{FF2B5EF4-FFF2-40B4-BE49-F238E27FC236}">
                <a16:creationId xmlns:a16="http://schemas.microsoft.com/office/drawing/2014/main" id="{9B7F5D88-BCB1-4C35-A682-A1A45E0C7E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2075" y="2180323"/>
            <a:ext cx="2442992" cy="1477529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37425-5E32-4759-AAE0-C342F4997E8F}"/>
              </a:ext>
            </a:extLst>
          </p:cNvPr>
          <p:cNvSpPr txBox="1"/>
          <p:nvPr/>
        </p:nvSpPr>
        <p:spPr>
          <a:xfrm>
            <a:off x="4825999" y="2063276"/>
            <a:ext cx="4182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What do you notice?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What do you wonder?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What does this remind you of?</a:t>
            </a:r>
          </a:p>
        </p:txBody>
      </p:sp>
    </p:spTree>
    <p:extLst>
      <p:ext uri="{BB962C8B-B14F-4D97-AF65-F5344CB8AC3E}">
        <p14:creationId xmlns:p14="http://schemas.microsoft.com/office/powerpoint/2010/main" val="15793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AD743-4626-41C8-A42E-01458EAC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027E1-99FA-480C-A839-A9ACBC96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28443"/>
            <a:ext cx="8229600" cy="24677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https://www.youtube.com/watch?v=GCSimHiFNDA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0BF171A-DE44-4663-9491-0C0052BC1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02" y="955571"/>
            <a:ext cx="6174798" cy="3479133"/>
          </a:xfrm>
          <a:prstGeom prst="rect">
            <a:avLst/>
          </a:prstGeom>
        </p:spPr>
      </p:pic>
      <p:sp>
        <p:nvSpPr>
          <p:cNvPr id="6" name="Google Shape;206;p18">
            <a:extLst>
              <a:ext uri="{FF2B5EF4-FFF2-40B4-BE49-F238E27FC236}">
                <a16:creationId xmlns:a16="http://schemas.microsoft.com/office/drawing/2014/main" id="{C7482CD1-2CE9-431F-B14F-4EE5C7CD7B11}"/>
              </a:ext>
            </a:extLst>
          </p:cNvPr>
          <p:cNvSpPr txBox="1">
            <a:spLocks/>
          </p:cNvSpPr>
          <p:nvPr/>
        </p:nvSpPr>
        <p:spPr>
          <a:xfrm>
            <a:off x="1003200" y="257005"/>
            <a:ext cx="7137600" cy="5487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Lora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/>
              <a:t>AERIAL FOOTAGE OF THE MUD CREEK LANDSLIDE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1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BFC2-2B8E-4830-BF81-9827C02B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97611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90C0F"/>
                </a:solidFill>
              </a:rPr>
              <a:t>Landslides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0D4DA8-D82B-4960-8223-8992327E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5" descr="GIF of landslide off a cliff">
            <a:hlinkClick r:id="rId2"/>
            <a:extLst>
              <a:ext uri="{FF2B5EF4-FFF2-40B4-BE49-F238E27FC236}">
                <a16:creationId xmlns:a16="http://schemas.microsoft.com/office/drawing/2014/main" id="{E0F20B13-FEF2-4923-A804-0614E40D8D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" y="1156797"/>
            <a:ext cx="2787258" cy="290350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01D37BB-DB18-47E8-B057-33F95C12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6" y="2571750"/>
            <a:ext cx="1967743" cy="20060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59171-4EB0-4452-8DAB-7B8EDAC79020}"/>
              </a:ext>
            </a:extLst>
          </p:cNvPr>
          <p:cNvSpPr txBox="1"/>
          <p:nvPr/>
        </p:nvSpPr>
        <p:spPr>
          <a:xfrm>
            <a:off x="3963489" y="1056895"/>
            <a:ext cx="51805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90C0F"/>
                </a:solidFill>
              </a:rPr>
              <a:t>Underline</a:t>
            </a:r>
            <a:r>
              <a:rPr lang="en-US" sz="2400" dirty="0">
                <a:solidFill>
                  <a:srgbClr val="090C0F"/>
                </a:solidFill>
              </a:rPr>
              <a:t> where the reading defines a landslide.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Put a star (    ) for examples of the causes of a landslide.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Add a question mark (?) in places where you have questions about the information.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6511026-C131-4098-AA4C-70C2F8A405E6}"/>
              </a:ext>
            </a:extLst>
          </p:cNvPr>
          <p:cNvSpPr/>
          <p:nvPr/>
        </p:nvSpPr>
        <p:spPr>
          <a:xfrm>
            <a:off x="5454204" y="1833410"/>
            <a:ext cx="321970" cy="343959"/>
          </a:xfrm>
          <a:prstGeom prst="star5">
            <a:avLst/>
          </a:prstGeom>
          <a:solidFill>
            <a:srgbClr val="090C0F"/>
          </a:solidFill>
          <a:ln>
            <a:solidFill>
              <a:srgbClr val="090C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9FD6-C1BC-4BAF-991A-EB80810F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9095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90C0F"/>
                </a:solidFill>
              </a:rPr>
              <a:t>Mud Creek Concept Sketch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65693-38F1-47C8-956A-543230A3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CBB79-E38D-4BE7-AFAF-F25F0E48F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53" y="1168400"/>
            <a:ext cx="4847747" cy="388010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C0F"/>
                </a:solidFill>
              </a:rPr>
              <a:t>Draw a concept sketch of the Mud Creek landslide.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C0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/>
              <a:t>What is a concept sketch?  A concept sketch your initial thinking and model that represents a scientific concept or new idea. 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90C0F"/>
              </a:solidFill>
            </a:endParaRPr>
          </a:p>
          <a:p>
            <a:endParaRPr lang="en-US" sz="3200" dirty="0">
              <a:solidFill>
                <a:srgbClr val="090C0F"/>
              </a:solidFill>
            </a:endParaRPr>
          </a:p>
        </p:txBody>
      </p:sp>
      <p:pic>
        <p:nvPicPr>
          <p:cNvPr id="5" name="Google Shape;192;p16">
            <a:hlinkClick r:id="rId2"/>
            <a:extLst>
              <a:ext uri="{FF2B5EF4-FFF2-40B4-BE49-F238E27FC236}">
                <a16:creationId xmlns:a16="http://schemas.microsoft.com/office/drawing/2014/main" id="{55E1B73D-FE07-4863-81BF-90A010EAF6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93" y="1575415"/>
            <a:ext cx="3848460" cy="228377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450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2805-499F-41B7-87BE-53C2DE01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10817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90C0F"/>
                </a:solidFill>
              </a:rPr>
              <a:t>Landslide Concept Sketch Components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3A15-2946-4FFE-A79F-78E20380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61682-4492-4958-96F0-B3849CBC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843" y="1316254"/>
            <a:ext cx="4690533" cy="345257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Draw arrows to show the direction of debris flow.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C0F"/>
                </a:solidFill>
              </a:rPr>
              <a:t>Include features unique to the Mud Creek Landslide (highway, beach and ocean). 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5DA95CB-F332-4BB0-981F-05AC02F7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4" y="2123684"/>
            <a:ext cx="3469779" cy="22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02561CA-B302-4B6F-A6CF-CD80C852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" y="1343927"/>
            <a:ext cx="1737970" cy="177180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3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E26D-27AC-41CC-ADC1-6BC258B6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90950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90C0F"/>
                </a:solidFill>
              </a:rPr>
              <a:t>Exit Ticket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41DF1-1E0C-42B7-9120-1041E75A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A39F6-A35F-402E-AA91-F6A20114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866"/>
            <a:ext cx="8229600" cy="3130837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090C0F"/>
                </a:solidFill>
              </a:rPr>
              <a:t>“How can people prepare for the effects of the changing landscape on property?” </a:t>
            </a:r>
          </a:p>
          <a:p>
            <a:endParaRPr lang="en-US" sz="2400" i="1" dirty="0">
              <a:solidFill>
                <a:srgbClr val="090C0F"/>
              </a:solidFill>
            </a:endParaRPr>
          </a:p>
          <a:p>
            <a:r>
              <a:rPr lang="en-US" sz="2400" i="1" dirty="0">
                <a:solidFill>
                  <a:srgbClr val="090C0F"/>
                </a:solidFill>
              </a:rPr>
              <a:t>What do you think causes landslides?  What factors exist for landslides to exist?</a:t>
            </a:r>
          </a:p>
        </p:txBody>
      </p:sp>
    </p:spTree>
    <p:extLst>
      <p:ext uri="{BB962C8B-B14F-4D97-AF65-F5344CB8AC3E}">
        <p14:creationId xmlns:p14="http://schemas.microsoft.com/office/powerpoint/2010/main" val="150229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C Theme">
      <a:dk1>
        <a:srgbClr val="1D2730"/>
      </a:dk1>
      <a:lt1>
        <a:srgbClr val="FFFFFF"/>
      </a:lt1>
      <a:dk2>
        <a:srgbClr val="C3820E"/>
      </a:dk2>
      <a:lt2>
        <a:srgbClr val="EBF1F5"/>
      </a:lt2>
      <a:accent1>
        <a:srgbClr val="4F81BD"/>
      </a:accent1>
      <a:accent2>
        <a:srgbClr val="BA0C2F"/>
      </a:accent2>
      <a:accent3>
        <a:srgbClr val="6D792E"/>
      </a:accent3>
      <a:accent4>
        <a:srgbClr val="64266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EF8B9119D0F4C8DB67004519A371C" ma:contentTypeVersion="15" ma:contentTypeDescription="Create a new document." ma:contentTypeScope="" ma:versionID="820d46bbfb155f2d88081853ae6ad973">
  <xsd:schema xmlns:xsd="http://www.w3.org/2001/XMLSchema" xmlns:xs="http://www.w3.org/2001/XMLSchema" xmlns:p="http://schemas.microsoft.com/office/2006/metadata/properties" xmlns:ns2="7a336278-0556-40dc-ad1f-738db1cf740b" targetNamespace="http://schemas.microsoft.com/office/2006/metadata/properties" ma:root="true" ma:fieldsID="875456207226ffb792e065e62e2ee104" ns2:_="">
    <xsd:import namespace="7a336278-0556-40dc-ad1f-738db1cf740b"/>
    <xsd:element name="properties">
      <xsd:complexType>
        <xsd:sequence>
          <xsd:element name="documentManagement">
            <xsd:complexType>
              <xsd:all>
                <xsd:element ref="ns2:scDescription" minOccurs="0"/>
                <xsd:element ref="ns2:TaxCatchAll" minOccurs="0"/>
                <xsd:element ref="ns2:o6509e8325c44be39c5d74d478ab5fe9" minOccurs="0"/>
                <xsd:element ref="ns2:fb26eb6c56b947ab83953355a7c542c9" minOccurs="0"/>
                <xsd:element ref="ns2:na918e1b7036418ea492ea14b52d286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6278-0556-40dc-ad1f-738db1cf740b" elementFormDefault="qualified">
    <xsd:import namespace="http://schemas.microsoft.com/office/2006/documentManagement/types"/>
    <xsd:import namespace="http://schemas.microsoft.com/office/infopath/2007/PartnerControls"/>
    <xsd:element name="scDescription" ma:index="2" nillable="true" ma:displayName="Short Description" ma:description="A short summary or teaser for the content" ma:internalName="scDescription">
      <xsd:simpleType>
        <xsd:restriction base="dms:Note">
          <xsd:maxLength value="255"/>
        </xsd:restriction>
      </xsd:simpleType>
    </xsd:element>
    <xsd:element name="TaxCatchAll" ma:index="8" nillable="true" ma:displayName="Taxonomy Catch All Column" ma:hidden="true" ma:list="{6d546d0f-bc72-4f69-92be-93e125c07181}" ma:internalName="TaxCatchAll" ma:showField="CatchAllData" ma:web="7a336278-0556-40dc-ad1f-738db1cf7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09e8325c44be39c5d74d478ab5fe9" ma:index="9" nillable="true" ma:taxonomy="true" ma:internalName="o6509e8325c44be39c5d74d478ab5fe9" ma:taxonomyFieldName="scCurriculum" ma:displayName="Curriculum" ma:default="" ma:fieldId="{86509e83-25c4-4be3-9c5d-74d478ab5fe9}" ma:taxonomyMulti="true" ma:sspId="8e8bc76b-ab44-4d52-af8b-abc5cfd8d121" ma:termSetId="1340b605-a7a3-4498-b802-0a40e69acc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26eb6c56b947ab83953355a7c542c9" ma:index="10" nillable="true" ma:taxonomy="true" ma:internalName="fb26eb6c56b947ab83953355a7c542c9" ma:taxonomyFieldName="scEducationalKeywords" ma:displayName="Educational Keywords" ma:default="" ma:fieldId="{fb26eb6c-56b9-47ab-8395-3355a7c542c9}" ma:taxonomyMulti="true" ma:sspId="8e8bc76b-ab44-4d52-af8b-abc5cfd8d121" ma:termSetId="e0ca0c1b-c024-49e5-a657-9a859f988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918e1b7036418ea492ea14b52d2869" ma:index="11" nillable="true" ma:taxonomy="true" ma:internalName="na918e1b7036418ea492ea14b52d2869" ma:taxonomyFieldName="scGrade" ma:displayName="Grade" ma:default="" ma:fieldId="{7a918e1b-7036-418e-a492-ea14b52d2869}" ma:taxonomyMulti="true" ma:sspId="8e8bc76b-ab44-4d52-af8b-abc5cfd8d121" ma:termSetId="f09f9afb-497b-4c0c-a551-fc4d01ffbb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336278-0556-40dc-ad1f-738db1cf740b">
      <Value>67</Value>
      <Value>60</Value>
      <Value>8</Value>
      <Value>7</Value>
      <Value>856</Value>
      <Value>56</Value>
      <Value>37</Value>
    </TaxCatchAll>
    <scDescription xmlns="7a336278-0556-40dc-ad1f-738db1cf740b">Lesson 1 – Modeling Landslides. Learning Objective: Students will be able to identify what happens during a landslide and some of the characteristics of a landslide. </scDescription>
    <o6509e8325c44be39c5d74d478ab5fe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ESS2.B: Plate Tectonics and Large-Scale System Interactions</TermName>
          <TermId xmlns="http://schemas.microsoft.com/office/infopath/2007/PartnerControls">c638dd77-5ec5-4246-850d-77315d6d36d5</TermId>
        </TermInfo>
        <TermInfo xmlns="http://schemas.microsoft.com/office/infopath/2007/PartnerControls">
          <TermName xmlns="http://schemas.microsoft.com/office/infopath/2007/PartnerControls">ESS2.A: Earth Materials and Systems</TermName>
          <TermId xmlns="http://schemas.microsoft.com/office/infopath/2007/PartnerControls">15f0bb2f-d9a6-4d51-ae7f-0b0cfbc8aff6</TermId>
        </TermInfo>
      </Terms>
    </o6509e8325c44be39c5d74d478ab5fe9>
    <fb26eb6c56b947ab83953355a7c542c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Landslides</TermName>
          <TermId xmlns="http://schemas.microsoft.com/office/infopath/2007/PartnerControls">fd36610e-e23f-465d-b2d1-59336699de34</TermId>
        </TermInfo>
        <TermInfo xmlns="http://schemas.microsoft.com/office/infopath/2007/PartnerControls">
          <TermName xmlns="http://schemas.microsoft.com/office/infopath/2007/PartnerControls">Geologic Hazards</TermName>
          <TermId xmlns="http://schemas.microsoft.com/office/infopath/2007/PartnerControls">4621ed9e-337e-47d4-a59c-e8b45f18259f</TermId>
        </TermInfo>
        <TermInfo xmlns="http://schemas.microsoft.com/office/infopath/2007/PartnerControls">
          <TermName xmlns="http://schemas.microsoft.com/office/infopath/2007/PartnerControls">Geology</TermName>
          <TermId xmlns="http://schemas.microsoft.com/office/infopath/2007/PartnerControls">030d575d-fcd1-409c-a529-fc1d7940df07</TermId>
        </TermInfo>
        <TermInfo xmlns="http://schemas.microsoft.com/office/infopath/2007/PartnerControls">
          <TermName xmlns="http://schemas.microsoft.com/office/infopath/2007/PartnerControls">Lessons</TermName>
          <TermId xmlns="http://schemas.microsoft.com/office/infopath/2007/PartnerControls">48884765-da6c-4789-a9e0-305d0a745b1a</TermId>
        </TermInfo>
      </Terms>
    </fb26eb6c56b947ab83953355a7c542c9>
    <na918e1b7036418ea492ea14b52d286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4</TermName>
          <TermId xmlns="http://schemas.microsoft.com/office/infopath/2007/PartnerControls">60e9355b-2823-4509-aeb3-1fee280992f4</TermId>
        </TermInfo>
      </Terms>
    </na918e1b7036418ea492ea14b52d286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87BFE1-FF6C-4FB6-A1ED-847B2CD88042}"/>
</file>

<file path=customXml/itemProps2.xml><?xml version="1.0" encoding="utf-8"?>
<ds:datastoreItem xmlns:ds="http://schemas.openxmlformats.org/officeDocument/2006/customXml" ds:itemID="{04C7FD31-647F-4F17-ACFE-40AC401FD69C}"/>
</file>

<file path=customXml/itemProps3.xml><?xml version="1.0" encoding="utf-8"?>
<ds:datastoreItem xmlns:ds="http://schemas.openxmlformats.org/officeDocument/2006/customXml" ds:itemID="{B8542073-AF3D-4C6C-8C1F-14602BF6F93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8390</TotalTime>
  <Words>256</Words>
  <Application>Microsoft Office PowerPoint</Application>
  <PresentationFormat>On-screen Show (16:9)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Lora</vt:lpstr>
      <vt:lpstr>Raleway</vt:lpstr>
      <vt:lpstr>Roboto</vt:lpstr>
      <vt:lpstr>Verdana</vt:lpstr>
      <vt:lpstr>Office Theme</vt:lpstr>
      <vt:lpstr>PowerPoint Presentation</vt:lpstr>
      <vt:lpstr>Guiding Question</vt:lpstr>
      <vt:lpstr>Pacific Coast Highway Landslide</vt:lpstr>
      <vt:lpstr>PowerPoint Presentation</vt:lpstr>
      <vt:lpstr>PowerPoint Presentation</vt:lpstr>
      <vt:lpstr>Landslides</vt:lpstr>
      <vt:lpstr>Mud Creek Concept Sketch</vt:lpstr>
      <vt:lpstr>Landslide Concept Sketch Components</vt:lpstr>
      <vt:lpstr>Exit Ticket</vt:lpstr>
      <vt:lpstr>PowerPoint Presentation</vt:lpstr>
    </vt:vector>
  </TitlesOfParts>
  <Company>Ergun Kayis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Landslide Lesson 1</dc:title>
  <dc:creator>Mirije Shefiti</dc:creator>
  <cp:lastModifiedBy>Thomas, Kate@DOC</cp:lastModifiedBy>
  <cp:revision>1254</cp:revision>
  <cp:lastPrinted>2015-03-02T20:38:25Z</cp:lastPrinted>
  <dcterms:created xsi:type="dcterms:W3CDTF">2014-07-08T04:55:45Z</dcterms:created>
  <dcterms:modified xsi:type="dcterms:W3CDTF">2019-02-04T21:30:56Z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0x010100C30EF8B9119D0F4C8DB67004519A371C</vt:lpwstr>
  </property>
  <property fmtid="{D5CDD505-2E9C-101B-9397-08002B2CF9AE}" pid="3" name="TaxKeyword">
    <vt:lpwstr/>
  </property>
  <property fmtid="{D5CDD505-2E9C-101B-9397-08002B2CF9AE}" pid="4" name="scGrade">
    <vt:lpwstr>56;#4|60e9355b-2823-4509-aeb3-1fee280992f4</vt:lpwstr>
  </property>
  <property fmtid="{D5CDD505-2E9C-101B-9397-08002B2CF9AE}" pid="5" name="scEducationalKeywords">
    <vt:lpwstr>67;#Landslides|fd36610e-e23f-465d-b2d1-59336699de34;#8;#Geologic Hazards|4621ed9e-337e-47d4-a59c-e8b45f18259f;#7;#Geology|030d575d-fcd1-409c-a529-fc1d7940df07;#856;#Lessons|48884765-da6c-4789-a9e0-305d0a745b1a</vt:lpwstr>
  </property>
  <property fmtid="{D5CDD505-2E9C-101B-9397-08002B2CF9AE}" pid="6" name="scCurriculum">
    <vt:lpwstr>60;#ESS2.B: Plate Tectonics and Large-Scale System Interactions|c638dd77-5ec5-4246-850d-77315d6d36d5;#37;#ESS2.A: Earth Materials and Systems|15f0bb2f-d9a6-4d51-ae7f-0b0cfbc8aff6</vt:lpwstr>
  </property>
</Properties>
</file>